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95F10C-18C7-41CE-9A20-2335D1409915}">
  <a:tblStyle styleId="{9995F10C-18C7-41CE-9A20-2335D140991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2AFFFC9-CD54-4302-B680-D85F692902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46b7db9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e46b7db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e46b7db9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e46b7db9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80202e7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80202e7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7e09d7742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7e09d7742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e46b7db9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e46b7db9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7e09d7742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7e09d7742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320d98f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320d98f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320d98f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320d98f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20d98f4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20d98f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e46b7db9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e46b7db9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e46b7db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e46b7db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e46b7db9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e46b7db9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Streamlit is an open-source python library that makes it easy to create and share beautiful, custom web apps for machine learning and data science.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e46b7db9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e46b7db9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e46b7db9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e46b7db9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e46b7db9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e46b7db9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a70ff3d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a70ff3d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e46b7db9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e46b7db9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320d98f4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320d98f4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e46b7db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e46b7db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7cd129a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7cd129a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7cd129ae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7cd129ae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7e09d774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7e09d77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e46b7db9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e46b7db9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e46b7db9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e46b7db9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indicnlp.ai4bharat.org/indic-trans/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jector.tensorflow.org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help.salesforce.com/articleView?id=sf.faq_getstart_what_languages_does.htm&amp;type=5" TargetMode="External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premchand.kahaani.org/2009/09/contents.html" TargetMode="External"/><Relationship Id="rId4" Type="http://schemas.openxmlformats.org/officeDocument/2006/relationships/hyperlink" Target="http://www.columbia.edu/itc/mealac/pritchett/00urdu/kafan/translation_kafan.html" TargetMode="External"/><Relationship Id="rId5" Type="http://schemas.openxmlformats.org/officeDocument/2006/relationships/hyperlink" Target="https://www.arvindguptatoys.com/arvindgupta/premchand11.pdf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064250"/>
            <a:ext cx="8520600" cy="1736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>
                <a:solidFill>
                  <a:srgbClr val="24292F"/>
                </a:solidFill>
                <a:latin typeface="Impact"/>
                <a:ea typeface="Impact"/>
                <a:cs typeface="Impact"/>
                <a:sym typeface="Impact"/>
              </a:rPr>
              <a:t>Language Translator</a:t>
            </a:r>
            <a:endParaRPr sz="5422">
              <a:solidFill>
                <a:srgbClr val="24292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>
                <a:solidFill>
                  <a:srgbClr val="24292F"/>
                </a:solidFill>
                <a:latin typeface="Impact"/>
                <a:ea typeface="Impact"/>
                <a:cs typeface="Impact"/>
                <a:sym typeface="Impact"/>
              </a:rPr>
              <a:t>from Hindi to English</a:t>
            </a:r>
            <a:endParaRPr sz="5422">
              <a:solidFill>
                <a:srgbClr val="24292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139600" y="3552000"/>
            <a:ext cx="47943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 Team Members: </a:t>
            </a:r>
            <a:r>
              <a:rPr b="1" lang="en" sz="2200">
                <a:solidFill>
                  <a:schemeClr val="dk1"/>
                </a:solidFill>
              </a:rPr>
              <a:t>Parth Sethi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Rohit Kumar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Rohan Kumar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29875" y="3606650"/>
            <a:ext cx="444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T</a:t>
            </a:r>
            <a:r>
              <a:rPr b="1" lang="en" sz="2200">
                <a:solidFill>
                  <a:schemeClr val="dk2"/>
                </a:solidFill>
              </a:rPr>
              <a:t>eam Mentor: </a:t>
            </a:r>
            <a:r>
              <a:rPr b="1" lang="en" sz="2200">
                <a:solidFill>
                  <a:schemeClr val="dk1"/>
                </a:solidFill>
              </a:rPr>
              <a:t>Mr. Thulasiram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</a:rPr>
              <a:t>Coordinator: </a:t>
            </a:r>
            <a:r>
              <a:rPr b="1" lang="en" sz="2200">
                <a:solidFill>
                  <a:schemeClr val="dk1"/>
                </a:solidFill>
              </a:rPr>
              <a:t>Snehal Tambe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25" y="91427"/>
            <a:ext cx="1507950" cy="1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51475" y="1264125"/>
            <a:ext cx="390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Exploratory Data Analysis: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203" y="151825"/>
            <a:ext cx="4888575" cy="48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3149925" y="47753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Cloud of PremChand Stories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b="5913" l="4407" r="5283" t="5292"/>
          <a:stretch/>
        </p:blipFill>
        <p:spPr>
          <a:xfrm>
            <a:off x="168650" y="4049721"/>
            <a:ext cx="930900" cy="99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Model Building and Evaluation: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5206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team decided to create 3 machine learning model for the purpose of translating Hindi literature to English.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 BLEU score to evaluate all the three model.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BLEU score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shared in the table below.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23"/>
          <p:cNvGraphicFramePr/>
          <p:nvPr/>
        </p:nvGraphicFramePr>
        <p:xfrm>
          <a:off x="1644125" y="236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{9995F10C-18C7-41CE-9A20-2335D1409915}</a:tableStyleId>
              </a:tblPr>
              <a:tblGrid>
                <a:gridCol w="2544975"/>
                <a:gridCol w="2544975"/>
              </a:tblGrid>
              <a:tr h="60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Name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BLEU Score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0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IndicTrans Model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0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Helsinki Model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0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Salesken Model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0.408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More about IndicTrans: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238050" y="1017725"/>
            <a:ext cx="8520600" cy="24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IndicTrans is a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Transformer-4x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model trained on samantar dataset.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model can perform translations for 11 languages.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It is trained on 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samantar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dataset.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 order to know more about the model you can follow this link  </a:t>
            </a: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IndicTrans' reference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is BLEU score?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BLEU is the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abbreviation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Bilingual Evaluation Understudy.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To get BLEU score a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reference text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translate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text is used. BLEU score falls in the range of 0 to 1.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650" y="3461988"/>
            <a:ext cx="2876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Word Embeddings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247875" y="1017725"/>
            <a:ext cx="86463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Embeddings refers to the vector representation of a word.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 Word2Vec’s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CBOW model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training our literature and obtain it’s embeddings.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174" y="1800400"/>
            <a:ext cx="3681276" cy="2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4059" y="3523134"/>
            <a:ext cx="1544175" cy="15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Embeddings visualization was done using: </a:t>
            </a:r>
            <a:r>
              <a:rPr lang="en" sz="14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https://projector.tensorflow.org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visualization we used word embeddings and vocabulary that we obtained from our embedding model.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Below is a snippet of embedding for word </a:t>
            </a:r>
            <a:r>
              <a:rPr lang="en" sz="1400">
                <a:solidFill>
                  <a:srgbClr val="202124"/>
                </a:solidFill>
                <a:highlight>
                  <a:srgbClr val="F8F9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भूख.</a:t>
            </a:r>
            <a:endParaRPr sz="1400">
              <a:solidFill>
                <a:srgbClr val="202124"/>
              </a:solidFill>
              <a:highlight>
                <a:srgbClr val="F8F9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31515"/>
                </a:solidFill>
                <a:highlight>
                  <a:srgbClr val="FFFF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solidFill>
                <a:srgbClr val="A31515"/>
              </a:solidFill>
              <a:highlight>
                <a:srgbClr val="FFFF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000" y="2659375"/>
            <a:ext cx="6901618" cy="20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444450" y="53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Custom LSTM model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50" y="1104700"/>
            <a:ext cx="7539809" cy="37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21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LSTM (Long Short Term Memory)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4">
            <a:alphaModFix/>
          </a:blip>
          <a:srcRect b="0" l="25270" r="30987" t="7175"/>
          <a:stretch/>
        </p:blipFill>
        <p:spPr>
          <a:xfrm>
            <a:off x="2627325" y="654850"/>
            <a:ext cx="4335550" cy="42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21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Custom LSTM model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815" y="0"/>
            <a:ext cx="38473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139925" y="191625"/>
            <a:ext cx="24999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Comparison: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4" name="Google Shape;204;p31"/>
          <p:cNvGraphicFramePr/>
          <p:nvPr/>
        </p:nvGraphicFramePr>
        <p:xfrm>
          <a:off x="462125" y="100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{9995F10C-18C7-41CE-9A20-2335D1409915}</a:tableStyleId>
              </a:tblPr>
              <a:tblGrid>
                <a:gridCol w="2122275"/>
                <a:gridCol w="950975"/>
                <a:gridCol w="1148125"/>
                <a:gridCol w="1113325"/>
                <a:gridCol w="950975"/>
                <a:gridCol w="1252500"/>
              </a:tblGrid>
              <a:tr h="35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INDIC Trans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Helsinki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Salesken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Custom LSTM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BLEU SCORE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8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ROUGE SCORE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8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0.7142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8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</a:t>
                      </a: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SIMILARITY METRICS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32.81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42.36%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33.04%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42.86%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8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54.70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64.85%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53.47%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42.86%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TF IDF</a:t>
                      </a: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Similarity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91.8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87.6658 %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92.2328 %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65.5308 %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EMBEDDING FASTTEXT Similarity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81.46%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80.39%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81.38%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36.06%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EMBEDDING GLOVE Similarity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92.92%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92.21%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93.21%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37.25%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881850" y="81675"/>
            <a:ext cx="5973900" cy="4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Project Architectur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Data Collection and Cleaning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Exploratory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Data Analysis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Embedding and Visualization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Model Evaluation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Deployment using Streamlit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Technology Stack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875" y="1117400"/>
            <a:ext cx="2864675" cy="28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Streamlit: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49315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184650" y="232325"/>
            <a:ext cx="30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Technology Stack: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Google Shape;218;p33"/>
          <p:cNvGraphicFramePr/>
          <p:nvPr/>
        </p:nvGraphicFramePr>
        <p:xfrm>
          <a:off x="1302825" y="80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{A2AFFFC9-CD54-4302-B680-D85F6929021B}</a:tableStyleId>
              </a:tblPr>
              <a:tblGrid>
                <a:gridCol w="1807775"/>
                <a:gridCol w="4623375"/>
              </a:tblGrid>
              <a:tr h="343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Element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243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Pandas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library used for data manipulation &amp; analysis.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Numpy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to perform a wide variety of mathematical operations on arrays.</a:t>
                      </a:r>
                      <a:endParaRPr sz="1200">
                        <a:solidFill>
                          <a:srgbClr val="2021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7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Wordcloud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is a data visualization technique used for representing text data in which the size of each word indicates its frequency or importance.</a:t>
                      </a:r>
                      <a:endParaRPr sz="1200">
                        <a:solidFill>
                          <a:srgbClr val="2021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243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NLTK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package used for Natural Language Processing (NLP).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243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Sklearn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for model building and evaluation using various metrics.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243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Pickle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to dump/load a model or any python object.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Streamlit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to create and share beautiful, custom web apps for machine learning and data science.</a:t>
                      </a:r>
                      <a:endParaRPr sz="1200">
                        <a:solidFill>
                          <a:srgbClr val="2021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0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Embedding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for vector space models.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0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Indic Trans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for Language Translation.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0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Hugging Face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Transformer Library.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3500" marL="6350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Conclusion: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311700" y="1152475"/>
            <a:ext cx="8520600" cy="3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goal in introducing machine translation was to increase scalability and better serve the customers. Advantages include: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7950" lvl="0" marL="5715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Reducing translation time.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795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 content freshness.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795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Reinvesting savings into high-value content and products.</a:t>
            </a:r>
            <a:endParaRPr sz="2130"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Future Scope: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envision extending Machine Translation to</a:t>
            </a:r>
            <a:r>
              <a:rPr lang="en" sz="17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languages.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Translation API.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</a:rPr>
              <a:t>Plugin to track quality of translation.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Build more complex model.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28600" lvl="0" marL="285750" rtl="0" algn="l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2920350" y="205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00"/>
              <a:t>Questions?</a:t>
            </a:r>
            <a:endParaRPr b="1" sz="3800"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326850" y="2108825"/>
            <a:ext cx="26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Introduction: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Translating hindi stories into english.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different models.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Translation quality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Deployment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325" y="687025"/>
            <a:ext cx="1258675" cy="12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28943" l="30095" r="31126" t="29938"/>
          <a:stretch/>
        </p:blipFill>
        <p:spPr>
          <a:xfrm>
            <a:off x="5912725" y="1793288"/>
            <a:ext cx="1115475" cy="11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1249" y="2922654"/>
            <a:ext cx="930825" cy="91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38854" l="0" r="0" t="38148"/>
          <a:stretch/>
        </p:blipFill>
        <p:spPr>
          <a:xfrm>
            <a:off x="4280975" y="3904100"/>
            <a:ext cx="4378980" cy="7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00550" y="1253850"/>
            <a:ext cx="77493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Problem Statement: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 famous publication XYZ, is trying to outperform its rival company by publishing works of the famous Hindi novelist,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Munshi Premchand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from Hindi to English in a limited time frame.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0" y="4116500"/>
            <a:ext cx="2468175" cy="9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0" l="19256" r="24846" t="0"/>
          <a:stretch/>
        </p:blipFill>
        <p:spPr>
          <a:xfrm>
            <a:off x="7287650" y="3286350"/>
            <a:ext cx="1697974" cy="17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796900" y="138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Objectives: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115025" y="2234525"/>
            <a:ext cx="72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come up with a language translator model that can create a draft.</a:t>
            </a:r>
            <a:endParaRPr sz="24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025" y="203050"/>
            <a:ext cx="1970230" cy="20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30" y="2959625"/>
            <a:ext cx="4404282" cy="20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Major Problem: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625" y="1017725"/>
            <a:ext cx="6880750" cy="39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25" y="310275"/>
            <a:ext cx="2354874" cy="117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/>
          </a:blip>
          <a:srcRect b="69163" l="40696" r="7301" t="11404"/>
          <a:stretch/>
        </p:blipFill>
        <p:spPr>
          <a:xfrm>
            <a:off x="6705125" y="3822375"/>
            <a:ext cx="2354875" cy="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6175" y="3530774"/>
            <a:ext cx="14478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7">
            <a:alphaModFix/>
          </a:blip>
          <a:srcRect b="61255" l="3616" r="67149" t="21808"/>
          <a:stretch/>
        </p:blipFill>
        <p:spPr>
          <a:xfrm>
            <a:off x="2750300" y="2106937"/>
            <a:ext cx="2851775" cy="9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 rot="5400000">
            <a:off x="6213750" y="2098875"/>
            <a:ext cx="1270200" cy="2046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 rot="5400000">
            <a:off x="3098550" y="554050"/>
            <a:ext cx="1270200" cy="166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Project Architecture: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588" y="1189400"/>
            <a:ext cx="5497617" cy="37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9676" y="3484200"/>
            <a:ext cx="1168225" cy="15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Data Collection: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457200" rtl="0" algn="just">
              <a:lnSpc>
                <a:spcPct val="1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Hindi Story of Munshi Premchand has been taken from this site.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457200" rtl="0" algn="just">
              <a:lnSpc>
                <a:spcPct val="1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http://premchand.kahaani.org/2009/09/contents.html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457200" rtl="0" algn="just">
              <a:lnSpc>
                <a:spcPct val="1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457200" rtl="0" algn="just">
              <a:lnSpc>
                <a:spcPct val="1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Reference li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terature of the translated Hindi stories were taken from this site.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457200" rtl="0" algn="just">
              <a:lnSpc>
                <a:spcPct val="1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http://www.columbia.edu/itc/mealac/pritchett/00urdu/kafan/translation_kafan.html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457200" rtl="0" algn="just">
              <a:lnSpc>
                <a:spcPct val="18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https://www.arvindguptatoys.com/arvindgupta/premchand11.pdf</a:t>
            </a:r>
            <a:endParaRPr sz="16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3175" y="0"/>
            <a:ext cx="930825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3150" y="3952875"/>
            <a:ext cx="1047625" cy="10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